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75" r:id="rId6"/>
    <p:sldId id="290" r:id="rId7"/>
    <p:sldId id="301" r:id="rId8"/>
    <p:sldId id="259" r:id="rId9"/>
    <p:sldId id="295" r:id="rId10"/>
    <p:sldId id="279" r:id="rId11"/>
    <p:sldId id="292" r:id="rId12"/>
    <p:sldId id="280" r:id="rId13"/>
    <p:sldId id="281" r:id="rId14"/>
    <p:sldId id="282" r:id="rId15"/>
    <p:sldId id="283" r:id="rId16"/>
    <p:sldId id="297" r:id="rId17"/>
    <p:sldId id="298" r:id="rId18"/>
    <p:sldId id="299" r:id="rId19"/>
    <p:sldId id="287" r:id="rId20"/>
    <p:sldId id="300" r:id="rId21"/>
    <p:sldId id="289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0C5DEDDF-45D0-47AE-8B41-A1463BB90D0D}">
          <p14:sldIdLst>
            <p14:sldId id="256"/>
          </p14:sldIdLst>
        </p14:section>
        <p14:section name="Standaardsectie" id="{55FEB693-BD7E-4BDD-9CE1-F2B588E23C7E}">
          <p14:sldIdLst>
            <p14:sldId id="275"/>
            <p14:sldId id="290"/>
            <p14:sldId id="301"/>
            <p14:sldId id="259"/>
            <p14:sldId id="295"/>
            <p14:sldId id="279"/>
            <p14:sldId id="292"/>
            <p14:sldId id="280"/>
            <p14:sldId id="281"/>
            <p14:sldId id="282"/>
            <p14:sldId id="283"/>
            <p14:sldId id="297"/>
            <p14:sldId id="298"/>
            <p14:sldId id="299"/>
            <p14:sldId id="287"/>
            <p14:sldId id="300"/>
            <p14:sldId id="28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tte de Laat" userId="15de91df-583f-4d70-b778-ea26560819e4" providerId="ADAL" clId="{5A022A0B-CAC0-4801-BD6A-CC6DA7BB1A54}"/>
    <pc:docChg chg="custSel addSld modSld modSection">
      <pc:chgData name="Lotte de Laat" userId="15de91df-583f-4d70-b778-ea26560819e4" providerId="ADAL" clId="{5A022A0B-CAC0-4801-BD6A-CC6DA7BB1A54}" dt="2023-11-20T11:22:20.097" v="186" actId="20577"/>
      <pc:docMkLst>
        <pc:docMk/>
      </pc:docMkLst>
      <pc:sldChg chg="modSp mod">
        <pc:chgData name="Lotte de Laat" userId="15de91df-583f-4d70-b778-ea26560819e4" providerId="ADAL" clId="{5A022A0B-CAC0-4801-BD6A-CC6DA7BB1A54}" dt="2023-11-20T11:20:39.100" v="158" actId="207"/>
        <pc:sldMkLst>
          <pc:docMk/>
          <pc:sldMk cId="1753498625" sldId="287"/>
        </pc:sldMkLst>
        <pc:spChg chg="mod">
          <ac:chgData name="Lotte de Laat" userId="15de91df-583f-4d70-b778-ea26560819e4" providerId="ADAL" clId="{5A022A0B-CAC0-4801-BD6A-CC6DA7BB1A54}" dt="2023-11-20T11:20:39.100" v="158" actId="207"/>
          <ac:spMkLst>
            <pc:docMk/>
            <pc:sldMk cId="1753498625" sldId="287"/>
            <ac:spMk id="3" creationId="{00000000-0000-0000-0000-000000000000}"/>
          </ac:spMkLst>
        </pc:spChg>
      </pc:sldChg>
      <pc:sldChg chg="modSp mod">
        <pc:chgData name="Lotte de Laat" userId="15de91df-583f-4d70-b778-ea26560819e4" providerId="ADAL" clId="{5A022A0B-CAC0-4801-BD6A-CC6DA7BB1A54}" dt="2023-11-20T11:21:06.657" v="164" actId="207"/>
        <pc:sldMkLst>
          <pc:docMk/>
          <pc:sldMk cId="3569962302" sldId="289"/>
        </pc:sldMkLst>
        <pc:spChg chg="mod">
          <ac:chgData name="Lotte de Laat" userId="15de91df-583f-4d70-b778-ea26560819e4" providerId="ADAL" clId="{5A022A0B-CAC0-4801-BD6A-CC6DA7BB1A54}" dt="2023-11-20T11:20:50.257" v="159" actId="207"/>
          <ac:spMkLst>
            <pc:docMk/>
            <pc:sldMk cId="3569962302" sldId="289"/>
            <ac:spMk id="2" creationId="{00000000-0000-0000-0000-000000000000}"/>
          </ac:spMkLst>
        </pc:spChg>
        <pc:spChg chg="mod">
          <ac:chgData name="Lotte de Laat" userId="15de91df-583f-4d70-b778-ea26560819e4" providerId="ADAL" clId="{5A022A0B-CAC0-4801-BD6A-CC6DA7BB1A54}" dt="2023-11-20T11:21:06.657" v="164" actId="207"/>
          <ac:spMkLst>
            <pc:docMk/>
            <pc:sldMk cId="3569962302" sldId="289"/>
            <ac:spMk id="3" creationId="{00000000-0000-0000-0000-000000000000}"/>
          </ac:spMkLst>
        </pc:spChg>
      </pc:sldChg>
      <pc:sldChg chg="modSp new mod">
        <pc:chgData name="Lotte de Laat" userId="15de91df-583f-4d70-b778-ea26560819e4" providerId="ADAL" clId="{5A022A0B-CAC0-4801-BD6A-CC6DA7BB1A54}" dt="2023-11-20T11:19:35.895" v="22"/>
        <pc:sldMkLst>
          <pc:docMk/>
          <pc:sldMk cId="2253898930" sldId="300"/>
        </pc:sldMkLst>
        <pc:spChg chg="mod">
          <ac:chgData name="Lotte de Laat" userId="15de91df-583f-4d70-b778-ea26560819e4" providerId="ADAL" clId="{5A022A0B-CAC0-4801-BD6A-CC6DA7BB1A54}" dt="2023-11-20T11:19:34.099" v="21" actId="20577"/>
          <ac:spMkLst>
            <pc:docMk/>
            <pc:sldMk cId="2253898930" sldId="300"/>
            <ac:spMk id="2" creationId="{D4DC788F-03CF-0292-B7E2-11E97F54E3E0}"/>
          </ac:spMkLst>
        </pc:spChg>
        <pc:spChg chg="mod">
          <ac:chgData name="Lotte de Laat" userId="15de91df-583f-4d70-b778-ea26560819e4" providerId="ADAL" clId="{5A022A0B-CAC0-4801-BD6A-CC6DA7BB1A54}" dt="2023-11-20T11:19:35.895" v="22"/>
          <ac:spMkLst>
            <pc:docMk/>
            <pc:sldMk cId="2253898930" sldId="300"/>
            <ac:spMk id="3" creationId="{3BF27776-4B5E-BD09-230A-FC8453647B00}"/>
          </ac:spMkLst>
        </pc:spChg>
      </pc:sldChg>
      <pc:sldChg chg="modSp new mod">
        <pc:chgData name="Lotte de Laat" userId="15de91df-583f-4d70-b778-ea26560819e4" providerId="ADAL" clId="{5A022A0B-CAC0-4801-BD6A-CC6DA7BB1A54}" dt="2023-11-20T11:22:20.097" v="186" actId="20577"/>
        <pc:sldMkLst>
          <pc:docMk/>
          <pc:sldMk cId="3826084658" sldId="301"/>
        </pc:sldMkLst>
        <pc:spChg chg="mod">
          <ac:chgData name="Lotte de Laat" userId="15de91df-583f-4d70-b778-ea26560819e4" providerId="ADAL" clId="{5A022A0B-CAC0-4801-BD6A-CC6DA7BB1A54}" dt="2023-11-20T11:22:20.097" v="186" actId="20577"/>
          <ac:spMkLst>
            <pc:docMk/>
            <pc:sldMk cId="3826084658" sldId="301"/>
            <ac:spMk id="2" creationId="{8E6EE7D5-CCEA-D0DA-B8F4-7064C986BC33}"/>
          </ac:spMkLst>
        </pc:spChg>
        <pc:spChg chg="mod">
          <ac:chgData name="Lotte de Laat" userId="15de91df-583f-4d70-b778-ea26560819e4" providerId="ADAL" clId="{5A022A0B-CAC0-4801-BD6A-CC6DA7BB1A54}" dt="2023-11-20T11:22:18.323" v="185"/>
          <ac:spMkLst>
            <pc:docMk/>
            <pc:sldMk cId="3826084658" sldId="301"/>
            <ac:spMk id="3" creationId="{5B6C72A7-A74F-6B87-0ECC-658A27E83F0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Vaak zal er een combinatie van verschillende doelstellingen zijn. Probeer een hoofddoelstelling te bepalen en stem de andere doelstellingen (subdoelstellingen) af</a:t>
            </a:r>
            <a:r>
              <a:rPr lang="nl-NL" baseline="0" dirty="0"/>
              <a:t> op je belangrijkste doelstelling.  Denk na over de belangen van je genodigden. </a:t>
            </a:r>
            <a:r>
              <a:rPr lang="nl-NL" baseline="0" dirty="0" err="1"/>
              <a:t>What`s</a:t>
            </a:r>
            <a:r>
              <a:rPr lang="nl-NL" baseline="0" dirty="0"/>
              <a:t> in </a:t>
            </a:r>
            <a:r>
              <a:rPr lang="nl-NL" baseline="0" dirty="0" err="1"/>
              <a:t>it</a:t>
            </a:r>
            <a:r>
              <a:rPr lang="nl-NL" baseline="0" dirty="0"/>
              <a:t> </a:t>
            </a:r>
            <a:r>
              <a:rPr lang="nl-NL" baseline="0" dirty="0" err="1"/>
              <a:t>for</a:t>
            </a:r>
            <a:r>
              <a:rPr lang="nl-NL" baseline="0" dirty="0"/>
              <a:t> </a:t>
            </a:r>
            <a:r>
              <a:rPr lang="nl-NL" baseline="0" dirty="0" err="1"/>
              <a:t>them</a:t>
            </a:r>
            <a:r>
              <a:rPr lang="nl-NL" baseline="0" dirty="0"/>
              <a:t>? Waarom zouden ze tijd vrij willen maken om naar jouw evenement te komen?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F70D4-9B8A-44AF-B911-8C286BFDB62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742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Vaak zal er een combinatie van verschillende doelstellingen zijn. Probeer een hoofddoelstelling te bepalen en stem de andere doelstellingen (subdoelstellingen) af</a:t>
            </a:r>
            <a:r>
              <a:rPr lang="nl-NL" baseline="0" dirty="0"/>
              <a:t> op je belangrijkste doelstelling.  Denk na over de belangen van je genodigden. </a:t>
            </a:r>
            <a:r>
              <a:rPr lang="nl-NL" baseline="0" dirty="0" err="1"/>
              <a:t>What`s</a:t>
            </a:r>
            <a:r>
              <a:rPr lang="nl-NL" baseline="0" dirty="0"/>
              <a:t> in </a:t>
            </a:r>
            <a:r>
              <a:rPr lang="nl-NL" baseline="0" dirty="0" err="1"/>
              <a:t>it</a:t>
            </a:r>
            <a:r>
              <a:rPr lang="nl-NL" baseline="0" dirty="0"/>
              <a:t> </a:t>
            </a:r>
            <a:r>
              <a:rPr lang="nl-NL" baseline="0" dirty="0" err="1"/>
              <a:t>for</a:t>
            </a:r>
            <a:r>
              <a:rPr lang="nl-NL" baseline="0" dirty="0"/>
              <a:t> </a:t>
            </a:r>
            <a:r>
              <a:rPr lang="nl-NL" baseline="0" dirty="0" err="1"/>
              <a:t>them</a:t>
            </a:r>
            <a:r>
              <a:rPr lang="nl-NL" baseline="0" dirty="0"/>
              <a:t>? Waarom zouden ze tijd vrij willen maken om naar jouw evenement te komen?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F70D4-9B8A-44AF-B911-8C286BFDB62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7081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srgbClr val="FF0000"/>
                </a:solidFill>
              </a:rPr>
              <a:t>Ik wil dat iedereen op de hoogte is van de lancering van ons nieuwe product. </a:t>
            </a:r>
            <a:r>
              <a:rPr lang="nl-NL" dirty="0"/>
              <a:t>Mooi doel maar geen goede doelstelling.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srgbClr val="FF0000"/>
                </a:solidFill>
              </a:rPr>
              <a:t>Hoe concreter hoe beter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F70D4-9B8A-44AF-B911-8C286BFDB62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7461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Heel veel verschillende mensen dus je dient te bepalen wie je precies wilt bereiken.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F70D4-9B8A-44AF-B911-8C286BFDB628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442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20-11-2023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30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20-11-2023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schooltv.nl/video/reclame-en-doelgroepen-kinderen-huisvrouwen-en-ouderen/#q=doelgroep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tv.nl/video/wat-is-een-usp-unique-selling-point/#q=doelgroep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BqVT5Rk7kM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Bl1UwlRGbo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2 periode 2 leerjaar 2</a:t>
            </a:r>
            <a:endParaRPr lang="nl-NL" sz="440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817750" y="1893303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Doelstelling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Doelgroep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Homogeen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Subdoelgroep 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114911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>
                          <a:solidFill>
                            <a:srgbClr val="000644"/>
                          </a:solidFill>
                        </a:rPr>
                        <a:t>Week 1</a:t>
                      </a:r>
                      <a:endParaRPr lang="nl-NL" sz="1200" b="1" strike="sngStrike" kern="1200">
                        <a:solidFill>
                          <a:srgbClr val="00064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>
                          <a:solidFill>
                            <a:schemeClr val="tx1"/>
                          </a:solidFill>
                        </a:rPr>
                        <a:t>Week 2</a:t>
                      </a:r>
                      <a:endParaRPr lang="nl-NL" sz="12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Verantwoording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Presentatie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Doelgroep </a:t>
            </a:r>
          </a:p>
        </p:txBody>
      </p:sp>
      <p:pic>
        <p:nvPicPr>
          <p:cNvPr id="2050" name="Picture 2" descr="Mensen van verschillende landen in klederdracht ...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90" y="1074638"/>
            <a:ext cx="6499656" cy="433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0D4560F1-6B57-A5E3-4106-7B7F217153B9}"/>
              </a:ext>
            </a:extLst>
          </p:cNvPr>
          <p:cNvSpPr txBox="1"/>
          <p:nvPr/>
        </p:nvSpPr>
        <p:spPr>
          <a:xfrm>
            <a:off x="7423355" y="4121432"/>
            <a:ext cx="42573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 err="1">
                <a:hlinkClick r:id="rId4"/>
              </a:rPr>
              <a:t>Schooltv</a:t>
            </a:r>
            <a:r>
              <a:rPr lang="nl-NL" dirty="0">
                <a:hlinkClick r:id="rId4"/>
              </a:rPr>
              <a:t>: Reclame en doelgroepen - Kinderen, huisvrouwen en ouderen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2823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Doelgroep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Zorg dat je zo veel mogelijk over je doelgroep te weten komt. </a:t>
            </a:r>
          </a:p>
          <a:p>
            <a:r>
              <a:rPr lang="nl-NL" dirty="0"/>
              <a:t>Analyseer:</a:t>
            </a:r>
          </a:p>
          <a:p>
            <a:pPr lvl="1"/>
            <a:r>
              <a:rPr lang="nl-NL" dirty="0"/>
              <a:t>Wat vinden ze leuk</a:t>
            </a:r>
          </a:p>
          <a:p>
            <a:pPr lvl="1"/>
            <a:r>
              <a:rPr lang="nl-NL" dirty="0"/>
              <a:t>Verwachtingen</a:t>
            </a:r>
          </a:p>
          <a:p>
            <a:pPr lvl="1"/>
            <a:r>
              <a:rPr lang="nl-NL" dirty="0"/>
              <a:t>Waar is je doelgroep?</a:t>
            </a:r>
          </a:p>
          <a:p>
            <a:pPr lvl="1"/>
            <a:r>
              <a:rPr lang="nl-NL" dirty="0"/>
              <a:t>Hoe de doelgroep tegenover het onderwerp staat</a:t>
            </a:r>
          </a:p>
          <a:p>
            <a:pPr lvl="1"/>
            <a:r>
              <a:rPr lang="nl-NL" dirty="0"/>
              <a:t>Etc. </a:t>
            </a:r>
          </a:p>
        </p:txBody>
      </p:sp>
    </p:spTree>
    <p:extLst>
      <p:ext uri="{BB962C8B-B14F-4D97-AF65-F5344CB8AC3E}">
        <p14:creationId xmlns:p14="http://schemas.microsoft.com/office/powerpoint/2010/main" val="3428213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Zakelijke evenementen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Business-to-business (b2b)</a:t>
            </a:r>
          </a:p>
          <a:p>
            <a:pPr lvl="1"/>
            <a:r>
              <a:rPr lang="nl-NL"/>
              <a:t>Klanten, toeleveranciers en zakenrelaties</a:t>
            </a:r>
          </a:p>
          <a:p>
            <a:r>
              <a:rPr lang="nl-NL"/>
              <a:t>Business-</a:t>
            </a:r>
            <a:r>
              <a:rPr lang="nl-NL" err="1"/>
              <a:t>to</a:t>
            </a:r>
            <a:r>
              <a:rPr lang="nl-NL"/>
              <a:t>-</a:t>
            </a:r>
            <a:r>
              <a:rPr lang="nl-NL" err="1"/>
              <a:t>consumer</a:t>
            </a:r>
            <a:r>
              <a:rPr lang="nl-NL"/>
              <a:t> (b2c)</a:t>
            </a:r>
          </a:p>
          <a:p>
            <a:pPr lvl="1"/>
            <a:r>
              <a:rPr lang="nl-NL"/>
              <a:t>Consumenten (</a:t>
            </a:r>
            <a:r>
              <a:rPr lang="nl-NL" err="1"/>
              <a:t>privé-personen</a:t>
            </a:r>
            <a:r>
              <a:rPr lang="nl-NL"/>
              <a:t>)</a:t>
            </a:r>
          </a:p>
          <a:p>
            <a:r>
              <a:rPr lang="nl-NL">
                <a:highlight>
                  <a:srgbClr val="008000"/>
                </a:highlight>
              </a:rPr>
              <a:t>Business-</a:t>
            </a:r>
            <a:r>
              <a:rPr lang="nl-NL" err="1">
                <a:highlight>
                  <a:srgbClr val="008000"/>
                </a:highlight>
              </a:rPr>
              <a:t>to</a:t>
            </a:r>
            <a:r>
              <a:rPr lang="nl-NL">
                <a:highlight>
                  <a:srgbClr val="008000"/>
                </a:highlight>
              </a:rPr>
              <a:t>-</a:t>
            </a:r>
            <a:r>
              <a:rPr lang="nl-NL" err="1">
                <a:highlight>
                  <a:srgbClr val="008000"/>
                </a:highlight>
              </a:rPr>
              <a:t>personnel</a:t>
            </a:r>
            <a:r>
              <a:rPr lang="nl-NL">
                <a:highlight>
                  <a:srgbClr val="008000"/>
                </a:highlight>
              </a:rPr>
              <a:t> (b2p)</a:t>
            </a:r>
          </a:p>
          <a:p>
            <a:pPr lvl="1"/>
            <a:r>
              <a:rPr lang="nl-NL">
                <a:highlight>
                  <a:srgbClr val="008000"/>
                </a:highlight>
              </a:rPr>
              <a:t>Intern evenement voor medewerkers van je bedrijf</a:t>
            </a:r>
          </a:p>
        </p:txBody>
      </p:sp>
    </p:spTree>
    <p:extLst>
      <p:ext uri="{BB962C8B-B14F-4D97-AF65-F5344CB8AC3E}">
        <p14:creationId xmlns:p14="http://schemas.microsoft.com/office/powerpoint/2010/main" val="470965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tekst, schermopname, Lettertype, geel&#10;&#10;Automatisch gegenereerde beschrijving">
            <a:extLst>
              <a:ext uri="{FF2B5EF4-FFF2-40B4-BE49-F238E27FC236}">
                <a16:creationId xmlns:a16="http://schemas.microsoft.com/office/drawing/2014/main" id="{7A8E9B3E-CC1D-8A9D-10D9-3CEC501B03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694" y="751328"/>
            <a:ext cx="9174245" cy="4872724"/>
          </a:xfrm>
        </p:spPr>
      </p:pic>
    </p:spTree>
    <p:extLst>
      <p:ext uri="{BB962C8B-B14F-4D97-AF65-F5344CB8AC3E}">
        <p14:creationId xmlns:p14="http://schemas.microsoft.com/office/powerpoint/2010/main" val="3340932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68942B-DFFF-8E27-A0DD-64A851B28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 descr="Afbeelding met tekst, schermopname, Lettertype, nummer&#10;&#10;Automatisch gegenereerde beschrijving">
            <a:extLst>
              <a:ext uri="{FF2B5EF4-FFF2-40B4-BE49-F238E27FC236}">
                <a16:creationId xmlns:a16="http://schemas.microsoft.com/office/drawing/2014/main" id="{C9E36E8F-10C1-7CAA-B938-F1B8B18E3F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400" y="1280478"/>
            <a:ext cx="7919431" cy="4297043"/>
          </a:xfrm>
        </p:spPr>
      </p:pic>
    </p:spTree>
    <p:extLst>
      <p:ext uri="{BB962C8B-B14F-4D97-AF65-F5344CB8AC3E}">
        <p14:creationId xmlns:p14="http://schemas.microsoft.com/office/powerpoint/2010/main" val="602212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73575E-7B7D-8A65-95E5-DF37683D1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USP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3F97B3-7EC3-796E-6836-EE2CE1253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265" y="1462224"/>
            <a:ext cx="8846773" cy="4929411"/>
          </a:xfrm>
        </p:spPr>
        <p:txBody>
          <a:bodyPr/>
          <a:lstStyle/>
          <a:p>
            <a:r>
              <a:rPr lang="nl-NL" dirty="0" err="1">
                <a:hlinkClick r:id="rId2"/>
              </a:rPr>
              <a:t>Schooltv</a:t>
            </a:r>
            <a:r>
              <a:rPr lang="nl-NL" dirty="0">
                <a:hlinkClick r:id="rId2"/>
              </a:rPr>
              <a:t>: Wat is een USP? - Unique </a:t>
            </a:r>
            <a:r>
              <a:rPr lang="nl-NL" dirty="0" err="1">
                <a:hlinkClick r:id="rId2"/>
              </a:rPr>
              <a:t>Selling</a:t>
            </a:r>
            <a:r>
              <a:rPr lang="nl-NL" dirty="0">
                <a:hlinkClick r:id="rId2"/>
              </a:rPr>
              <a:t> Point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29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5951" y="568630"/>
            <a:ext cx="8860565" cy="648072"/>
          </a:xfrm>
        </p:spPr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Casus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31292" y="1595933"/>
            <a:ext cx="8846773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Ontwikkelen van een goed event-idee!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KERST! </a:t>
            </a:r>
            <a:r>
              <a:rPr lang="nl-NL" dirty="0"/>
              <a:t>Opdracht sfeer en beleving. </a:t>
            </a:r>
          </a:p>
          <a:p>
            <a:pPr marL="0" indent="0">
              <a:buNone/>
            </a:pPr>
            <a:r>
              <a:rPr lang="nl-NL" dirty="0"/>
              <a:t>Denk aan:</a:t>
            </a:r>
          </a:p>
          <a:p>
            <a:pPr marL="0" indent="0">
              <a:buNone/>
            </a:pPr>
            <a:r>
              <a:rPr lang="nl-NL" dirty="0"/>
              <a:t>- USP</a:t>
            </a:r>
          </a:p>
          <a:p>
            <a:pPr marL="0" indent="0">
              <a:buNone/>
            </a:pPr>
            <a:r>
              <a:rPr lang="nl-NL" dirty="0"/>
              <a:t>- doelstelling</a:t>
            </a:r>
          </a:p>
          <a:p>
            <a:pPr marL="0" indent="0">
              <a:buNone/>
            </a:pPr>
            <a:r>
              <a:rPr lang="nl-NL" dirty="0"/>
              <a:t>- verwachting van de doelgroep</a:t>
            </a:r>
          </a:p>
        </p:txBody>
      </p:sp>
    </p:spTree>
    <p:extLst>
      <p:ext uri="{BB962C8B-B14F-4D97-AF65-F5344CB8AC3E}">
        <p14:creationId xmlns:p14="http://schemas.microsoft.com/office/powerpoint/2010/main" val="1753498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DC788F-03CF-0292-B7E2-11E97F54E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happened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F27776-4B5E-BD09-230A-FC8453647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Wow! In deze sporthal kan je de lijnen aan- en uitzetten - YouTube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3898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23068" y="381167"/>
            <a:ext cx="8860565" cy="648072"/>
          </a:xfrm>
        </p:spPr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Leerdoel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23068" y="1223386"/>
            <a:ext cx="8846773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Aan het eind van deze les kun je: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Nut en noodzaak benoemen van een </a:t>
            </a:r>
            <a:r>
              <a:rPr lang="nl-NL" dirty="0">
                <a:solidFill>
                  <a:srgbClr val="7030A0"/>
                </a:solidFill>
              </a:rPr>
              <a:t>doelstelling</a:t>
            </a:r>
            <a:r>
              <a:rPr lang="nl-NL" dirty="0"/>
              <a:t> en </a:t>
            </a:r>
            <a:r>
              <a:rPr lang="nl-NL" dirty="0">
                <a:solidFill>
                  <a:srgbClr val="7030A0"/>
                </a:solidFill>
              </a:rPr>
              <a:t>doelgroep.</a:t>
            </a:r>
          </a:p>
          <a:p>
            <a:r>
              <a:rPr lang="nl-NL" dirty="0"/>
              <a:t>Een goede </a:t>
            </a:r>
            <a:r>
              <a:rPr lang="nl-NL" dirty="0">
                <a:solidFill>
                  <a:srgbClr val="7030A0"/>
                </a:solidFill>
              </a:rPr>
              <a:t>doelstelling</a:t>
            </a:r>
            <a:r>
              <a:rPr lang="nl-NL" dirty="0"/>
              <a:t> formuleren.</a:t>
            </a:r>
          </a:p>
          <a:p>
            <a:r>
              <a:rPr lang="nl-NL" dirty="0"/>
              <a:t>Passende</a:t>
            </a:r>
            <a:r>
              <a:rPr lang="nl-NL" dirty="0">
                <a:solidFill>
                  <a:srgbClr val="7030A0"/>
                </a:solidFill>
              </a:rPr>
              <a:t> activiteiten </a:t>
            </a:r>
            <a:r>
              <a:rPr lang="nl-NL" dirty="0"/>
              <a:t>bedenken bij een doelgroep. 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996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26491" y="1403231"/>
            <a:ext cx="8846773" cy="4929411"/>
          </a:xfrm>
        </p:spPr>
        <p:txBody>
          <a:bodyPr/>
          <a:lstStyle/>
          <a:p>
            <a:pPr marL="0" indent="0">
              <a:buNone/>
            </a:pPr>
            <a:r>
              <a:rPr lang="nl-NL" b="1" dirty="0">
                <a:solidFill>
                  <a:srgbClr val="7030A0"/>
                </a:solidFill>
              </a:rPr>
              <a:t>Leerdoelen: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Aan het eind van deze les kun je: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Nut en noodzaak benoemen van het benoemen van een </a:t>
            </a:r>
            <a:r>
              <a:rPr lang="nl-NL" b="1" dirty="0">
                <a:solidFill>
                  <a:srgbClr val="7030A0"/>
                </a:solidFill>
              </a:rPr>
              <a:t>doelstelling</a:t>
            </a:r>
            <a:r>
              <a:rPr lang="nl-NL" b="1" dirty="0"/>
              <a:t> </a:t>
            </a:r>
            <a:r>
              <a:rPr lang="nl-NL" dirty="0"/>
              <a:t>en </a:t>
            </a:r>
            <a:r>
              <a:rPr lang="nl-NL" b="1" dirty="0">
                <a:solidFill>
                  <a:srgbClr val="7030A0"/>
                </a:solidFill>
              </a:rPr>
              <a:t>doelgroep.</a:t>
            </a:r>
          </a:p>
          <a:p>
            <a:r>
              <a:rPr lang="nl-NL" dirty="0"/>
              <a:t>Een goede doelstelling formuleren.</a:t>
            </a:r>
          </a:p>
          <a:p>
            <a:r>
              <a:rPr lang="nl-NL" b="1" dirty="0">
                <a:solidFill>
                  <a:srgbClr val="7030A0"/>
                </a:solidFill>
              </a:rPr>
              <a:t>Passende activiteiten </a:t>
            </a:r>
            <a:r>
              <a:rPr lang="nl-NL" dirty="0"/>
              <a:t>bedenken bij een doelgroep.  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2926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1991" y="407800"/>
            <a:ext cx="8860565" cy="648072"/>
          </a:xfrm>
        </p:spPr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Wat moet je van te voren weten: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9614" y="1520789"/>
            <a:ext cx="8846773" cy="4929411"/>
          </a:xfrm>
        </p:spPr>
        <p:txBody>
          <a:bodyPr/>
          <a:lstStyle/>
          <a:p>
            <a:pPr fontAlgn="base"/>
            <a:r>
              <a:rPr lang="nl-NL" dirty="0"/>
              <a:t>Wat de</a:t>
            </a:r>
            <a:r>
              <a:rPr lang="nl-NL" b="1" dirty="0">
                <a:solidFill>
                  <a:srgbClr val="7030A0"/>
                </a:solidFill>
              </a:rPr>
              <a:t> aanleiding </a:t>
            </a:r>
            <a:r>
              <a:rPr lang="nl-NL" dirty="0"/>
              <a:t>voor het evenement is.</a:t>
            </a:r>
          </a:p>
          <a:p>
            <a:pPr fontAlgn="base"/>
            <a:r>
              <a:rPr lang="nl-NL" dirty="0"/>
              <a:t>Welke</a:t>
            </a:r>
            <a:r>
              <a:rPr lang="nl-NL" dirty="0">
                <a:solidFill>
                  <a:srgbClr val="7030A0"/>
                </a:solidFill>
              </a:rPr>
              <a:t> </a:t>
            </a:r>
            <a:r>
              <a:rPr lang="nl-NL" b="1" dirty="0">
                <a:solidFill>
                  <a:srgbClr val="7030A0"/>
                </a:solidFill>
              </a:rPr>
              <a:t>boodschap</a:t>
            </a:r>
            <a:r>
              <a:rPr lang="nl-NL" dirty="0">
                <a:solidFill>
                  <a:srgbClr val="7030A0"/>
                </a:solidFill>
              </a:rPr>
              <a:t> </a:t>
            </a:r>
            <a:r>
              <a:rPr lang="nl-NL" dirty="0"/>
              <a:t>gecommuniceerd dient te worden.</a:t>
            </a:r>
          </a:p>
          <a:p>
            <a:pPr fontAlgn="base"/>
            <a:r>
              <a:rPr lang="nl-NL" dirty="0"/>
              <a:t>Wat de</a:t>
            </a:r>
            <a:r>
              <a:rPr lang="nl-NL" dirty="0">
                <a:solidFill>
                  <a:srgbClr val="7030A0"/>
                </a:solidFill>
              </a:rPr>
              <a:t> </a:t>
            </a:r>
            <a:r>
              <a:rPr lang="nl-NL" b="1" dirty="0">
                <a:solidFill>
                  <a:srgbClr val="7030A0"/>
                </a:solidFill>
              </a:rPr>
              <a:t>reden</a:t>
            </a:r>
            <a:r>
              <a:rPr lang="nl-NL" dirty="0">
                <a:solidFill>
                  <a:srgbClr val="7030A0"/>
                </a:solidFill>
              </a:rPr>
              <a:t> </a:t>
            </a:r>
            <a:r>
              <a:rPr lang="nl-NL" dirty="0"/>
              <a:t>is van het communiceren van de boodschap.</a:t>
            </a:r>
          </a:p>
          <a:p>
            <a:pPr fontAlgn="base"/>
            <a:r>
              <a:rPr lang="nl-NL" dirty="0"/>
              <a:t>Wat de</a:t>
            </a:r>
            <a:r>
              <a:rPr lang="nl-NL" dirty="0">
                <a:solidFill>
                  <a:srgbClr val="7030A0"/>
                </a:solidFill>
              </a:rPr>
              <a:t> </a:t>
            </a:r>
            <a:r>
              <a:rPr lang="nl-NL" b="1" dirty="0">
                <a:solidFill>
                  <a:srgbClr val="7030A0"/>
                </a:solidFill>
              </a:rPr>
              <a:t>reden</a:t>
            </a:r>
            <a:r>
              <a:rPr lang="nl-NL" dirty="0">
                <a:solidFill>
                  <a:srgbClr val="7030A0"/>
                </a:solidFill>
              </a:rPr>
              <a:t> </a:t>
            </a:r>
            <a:r>
              <a:rPr lang="nl-NL" dirty="0"/>
              <a:t>is van de keuze voor een evenement.</a:t>
            </a:r>
          </a:p>
          <a:p>
            <a:pPr fontAlgn="base"/>
            <a:r>
              <a:rPr lang="nl-NL" dirty="0"/>
              <a:t>Welke andere </a:t>
            </a:r>
            <a:r>
              <a:rPr lang="nl-NL" b="1" dirty="0">
                <a:solidFill>
                  <a:srgbClr val="7030A0"/>
                </a:solidFill>
              </a:rPr>
              <a:t>communicatiemiddelen</a:t>
            </a:r>
            <a:r>
              <a:rPr lang="nl-NL" dirty="0"/>
              <a:t> er zijn.</a:t>
            </a:r>
          </a:p>
          <a:p>
            <a:pPr fontAlgn="base"/>
            <a:r>
              <a:rPr lang="nl-NL" dirty="0"/>
              <a:t>Welke </a:t>
            </a:r>
            <a:r>
              <a:rPr lang="nl-NL" b="1" dirty="0">
                <a:solidFill>
                  <a:srgbClr val="7030A0"/>
                </a:solidFill>
              </a:rPr>
              <a:t>verborgen verwachtingen </a:t>
            </a:r>
            <a:r>
              <a:rPr lang="nl-NL" dirty="0"/>
              <a:t>er mogelijk zijn.</a:t>
            </a:r>
          </a:p>
          <a:p>
            <a:pPr fontAlgn="base"/>
            <a:r>
              <a:rPr lang="nl-NL" dirty="0"/>
              <a:t>Welk </a:t>
            </a:r>
            <a:r>
              <a:rPr lang="nl-NL" b="1" dirty="0">
                <a:solidFill>
                  <a:srgbClr val="7030A0"/>
                </a:solidFill>
              </a:rPr>
              <a:t>effect</a:t>
            </a:r>
            <a:r>
              <a:rPr lang="nl-NL" dirty="0"/>
              <a:t> moet het evenement teweeg brengen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8106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EE7D5-CCEA-D0DA-B8F4-7064C986B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Doelgroep analyse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6C72A7-A74F-6B87-0ECC-658A27E83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>
                <a:hlinkClick r:id="rId2"/>
              </a:rPr>
              <a:t>Doelgroepanalyse</a:t>
            </a:r>
            <a:r>
              <a:rPr lang="nl-NL" dirty="0">
                <a:hlinkClick r:id="rId2"/>
              </a:rPr>
              <a:t> - YouTube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608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65717" y="407800"/>
            <a:ext cx="8860565" cy="648072"/>
          </a:xfrm>
        </p:spPr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Event doelstellingen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80452" y="1455784"/>
            <a:ext cx="8846773" cy="4929411"/>
          </a:xfrm>
        </p:spPr>
        <p:txBody>
          <a:bodyPr/>
          <a:lstStyle/>
          <a:p>
            <a:r>
              <a:rPr lang="nl-NL" dirty="0"/>
              <a:t>Soorten doelen:</a:t>
            </a:r>
          </a:p>
          <a:p>
            <a:pPr lvl="1"/>
            <a:r>
              <a:rPr lang="nl-NL" dirty="0"/>
              <a:t>Stimuleren van verkoop</a:t>
            </a:r>
          </a:p>
          <a:p>
            <a:pPr lvl="1"/>
            <a:r>
              <a:rPr lang="nl-NL" dirty="0"/>
              <a:t>Team motiveren</a:t>
            </a:r>
          </a:p>
          <a:p>
            <a:pPr lvl="1"/>
            <a:r>
              <a:rPr lang="nl-NL" dirty="0"/>
              <a:t>Attitude of bedrijfscultuur bijsturen</a:t>
            </a:r>
          </a:p>
          <a:p>
            <a:pPr lvl="1"/>
            <a:r>
              <a:rPr lang="nl-NL" dirty="0"/>
              <a:t>Bedanken of belonen </a:t>
            </a:r>
          </a:p>
          <a:p>
            <a:pPr lvl="1"/>
            <a:r>
              <a:rPr lang="nl-NL" dirty="0"/>
              <a:t>Informatie delen of kennis overdragen</a:t>
            </a:r>
          </a:p>
          <a:p>
            <a:pPr lvl="1"/>
            <a:r>
              <a:rPr lang="nl-NL" dirty="0"/>
              <a:t>Relaties opbouwen of versterken</a:t>
            </a:r>
          </a:p>
          <a:p>
            <a:pPr lvl="1"/>
            <a:r>
              <a:rPr lang="nl-NL" dirty="0"/>
              <a:t>Imago verbeteren of naamsbekendheid vergroten</a:t>
            </a:r>
          </a:p>
          <a:p>
            <a:pPr lvl="1"/>
            <a:r>
              <a:rPr lang="nl-NL" dirty="0"/>
              <a:t>Impopulaire beslissingen verteerbaar maken</a:t>
            </a:r>
          </a:p>
          <a:p>
            <a:pPr lvl="1"/>
            <a:r>
              <a:rPr lang="nl-NL" dirty="0"/>
              <a:t>Etc.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9230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Event doelstellingen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Soorten doelen:</a:t>
            </a:r>
          </a:p>
          <a:p>
            <a:pPr lvl="1"/>
            <a:r>
              <a:rPr lang="nl-NL" strike="sngStrike"/>
              <a:t>Stimuleren van verkoop</a:t>
            </a:r>
          </a:p>
          <a:p>
            <a:pPr lvl="1"/>
            <a:r>
              <a:rPr lang="nl-NL" strike="sngStrike"/>
              <a:t>Team motiveren</a:t>
            </a:r>
          </a:p>
          <a:p>
            <a:pPr lvl="1"/>
            <a:r>
              <a:rPr lang="nl-NL"/>
              <a:t>Attitude of bedrijfscultuur bijsturen</a:t>
            </a:r>
          </a:p>
          <a:p>
            <a:pPr lvl="1"/>
            <a:r>
              <a:rPr lang="nl-NL"/>
              <a:t>Bedanken of belonen </a:t>
            </a:r>
          </a:p>
          <a:p>
            <a:pPr lvl="1"/>
            <a:r>
              <a:rPr lang="nl-NL" strike="sngStrike"/>
              <a:t>Informatie delen of kennis overdragen</a:t>
            </a:r>
          </a:p>
          <a:p>
            <a:pPr lvl="1"/>
            <a:r>
              <a:rPr lang="nl-NL"/>
              <a:t>Relaties opbouwen of versterken</a:t>
            </a:r>
          </a:p>
          <a:p>
            <a:pPr lvl="1"/>
            <a:r>
              <a:rPr lang="nl-NL"/>
              <a:t>Imago verbeteren of naamsbekendheid vergroten</a:t>
            </a:r>
          </a:p>
          <a:p>
            <a:pPr lvl="1"/>
            <a:r>
              <a:rPr lang="nl-NL" strike="sngStrike"/>
              <a:t>Impopulaire beslissingen verteerbaar maken</a:t>
            </a:r>
          </a:p>
          <a:p>
            <a:pPr lvl="1"/>
            <a:r>
              <a:rPr lang="nl-NL"/>
              <a:t>Etc. </a:t>
            </a:r>
          </a:p>
          <a:p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211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Doelstelling formuleren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/>
              <a:t>‘Ik wil dat de studenten een leuke dag hebben. ‘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111" y="3258699"/>
            <a:ext cx="4279583" cy="286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784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Doelstelling formuleren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dirty="0">
                <a:solidFill>
                  <a:prstClr val="black"/>
                </a:solidFill>
              </a:rPr>
              <a:t>SMART doelstelling   </a:t>
            </a:r>
          </a:p>
          <a:p>
            <a:pPr lvl="1"/>
            <a:r>
              <a:rPr lang="nl-NL" dirty="0">
                <a:solidFill>
                  <a:prstClr val="black"/>
                </a:solidFill>
              </a:rPr>
              <a:t>Specifiek</a:t>
            </a:r>
          </a:p>
          <a:p>
            <a:pPr lvl="1"/>
            <a:r>
              <a:rPr lang="nl-NL" dirty="0">
                <a:solidFill>
                  <a:prstClr val="black"/>
                </a:solidFill>
              </a:rPr>
              <a:t>Meetbaar</a:t>
            </a:r>
          </a:p>
          <a:p>
            <a:pPr lvl="1"/>
            <a:r>
              <a:rPr lang="nl-NL" dirty="0">
                <a:solidFill>
                  <a:prstClr val="black"/>
                </a:solidFill>
              </a:rPr>
              <a:t>Acceptabel</a:t>
            </a:r>
          </a:p>
          <a:p>
            <a:pPr lvl="1"/>
            <a:r>
              <a:rPr lang="nl-NL" dirty="0">
                <a:solidFill>
                  <a:prstClr val="black"/>
                </a:solidFill>
              </a:rPr>
              <a:t>Realistisch </a:t>
            </a:r>
          </a:p>
          <a:p>
            <a:pPr lvl="1"/>
            <a:r>
              <a:rPr lang="nl-NL" dirty="0">
                <a:solidFill>
                  <a:prstClr val="black"/>
                </a:solidFill>
              </a:rPr>
              <a:t>Tijdsgebonden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9846" y="980728"/>
            <a:ext cx="3841242" cy="523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74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Houd je doelstelling continu voor ogen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 descr="im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627" y="1196753"/>
            <a:ext cx="6975301" cy="5025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15563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FF143-0ABB-4CFF-A5DD-2BA0E6EC9068}">
  <ds:schemaRefs>
    <ds:schemaRef ds:uri="2c4f0c93-2979-4f27-aab2-70de95932352"/>
    <ds:schemaRef ds:uri="c6f82ce1-f6df-49a5-8b49-cf8409a27aa4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917B50A-6A87-4A02-8EC7-A096E1E40808}">
  <ds:schemaRefs>
    <ds:schemaRef ds:uri="2c4f0c93-2979-4f27-aab2-70de95932352"/>
    <ds:schemaRef ds:uri="c6f82ce1-f6df-49a5-8b49-cf8409a27a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580</Words>
  <Application>Microsoft Office PowerPoint</Application>
  <PresentationFormat>Breedbeeld</PresentationFormat>
  <Paragraphs>120</Paragraphs>
  <Slides>18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  <vt:lpstr>Wat moet je van te voren weten:</vt:lpstr>
      <vt:lpstr>Doelgroep analyse</vt:lpstr>
      <vt:lpstr>Event doelstellingen</vt:lpstr>
      <vt:lpstr>Event doelstellingen</vt:lpstr>
      <vt:lpstr>Doelstelling formuleren</vt:lpstr>
      <vt:lpstr>Doelstelling formuleren</vt:lpstr>
      <vt:lpstr>Houd je doelstelling continu voor ogen</vt:lpstr>
      <vt:lpstr>Doelgroep </vt:lpstr>
      <vt:lpstr>Doelgroep</vt:lpstr>
      <vt:lpstr>Zakelijke evenementen</vt:lpstr>
      <vt:lpstr>PowerPoint-presentatie</vt:lpstr>
      <vt:lpstr>PowerPoint-presentatie</vt:lpstr>
      <vt:lpstr>USP </vt:lpstr>
      <vt:lpstr>Casus</vt:lpstr>
      <vt:lpstr>What happened?</vt:lpstr>
      <vt:lpstr>Leerdoel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Lotte de Laat</cp:lastModifiedBy>
  <cp:revision>3</cp:revision>
  <dcterms:created xsi:type="dcterms:W3CDTF">2021-07-07T07:37:45Z</dcterms:created>
  <dcterms:modified xsi:type="dcterms:W3CDTF">2023-11-20T11:22:20Z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MediaServiceImageTags">
    <vt:lpwstr/>
  </property>
</Properties>
</file>